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EBE540-9012-4DAD-89AE-BDE7F612113D}">
  <a:tblStyle styleId="{8AEBE540-9012-4DAD-89AE-BDE7F6121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060A2B8-420E-4780-A950-D28375FAB5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bcc452a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bcc452a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bcc452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3bcc452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2de26dd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2de26dd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3bcc452a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3bcc452a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2de26dd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2de26dd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2de26dd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2de26dd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2de26dd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2de26dd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de26ddb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de26ddb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2de26ddb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2de26ddb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de26ddb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2de26ddb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bcc452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bcc452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3bcc452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3bcc452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2de26ddb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2de26ddb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de26ddb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de26ddb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2de26ddb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2de26ddb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2de26ddb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2de26ddb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3bcc452a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3bcc452a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3bcc452a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3bcc452a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10e00f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10e00f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10e00f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10e00f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friedliver/smart-accessibility-modes-for-mobile-displa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Display Accessibility Modes (S-DAM)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934900"/>
            <a:ext cx="76881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John Cherian Joseph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Arnob Mallick</a:t>
            </a:r>
            <a:endParaRPr/>
          </a:p>
        </p:txBody>
      </p:sp>
      <p:sp>
        <p:nvSpPr>
          <p:cNvPr id="88" name="Google Shape;88;p13"/>
          <p:cNvSpPr txBox="1"/>
          <p:nvPr>
            <p:ph idx="4294967295" type="title"/>
          </p:nvPr>
        </p:nvSpPr>
        <p:spPr>
          <a:xfrm>
            <a:off x="729325" y="2734400"/>
            <a:ext cx="7688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8750"/>
              <a:buNone/>
            </a:pPr>
            <a:r>
              <a:rPr b="0" lang="en" sz="1440">
                <a:solidFill>
                  <a:schemeClr val="accent3"/>
                </a:solidFill>
              </a:rPr>
              <a:t>A Programmatic Approach to Improve Accessibility on Digital Displays for Light and Contrast Sensitivity</a:t>
            </a:r>
            <a:endParaRPr b="0" sz="144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00" y="2915575"/>
            <a:ext cx="27908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729450" y="2231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- Take background/UI content and turn it dark</a:t>
            </a:r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Step 2 - Emulate Dark Mode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225" y="743975"/>
            <a:ext cx="264795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 flipH="1" rot="10800000">
            <a:off x="4434588" y="3648475"/>
            <a:ext cx="2748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275" y="2915575"/>
            <a:ext cx="2817732" cy="179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729450" y="2231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- Improve the contrast of the generated dark mode</a:t>
            </a:r>
            <a:endParaRPr/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Step 3 - Improve Contrast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942" y="748717"/>
            <a:ext cx="2640675" cy="18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875" y="2915575"/>
            <a:ext cx="27908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275" y="2915575"/>
            <a:ext cx="27908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/>
          <p:nvPr/>
        </p:nvSpPr>
        <p:spPr>
          <a:xfrm flipH="1" rot="10800000">
            <a:off x="4434588" y="3648475"/>
            <a:ext cx="274800" cy="3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729450" y="2231275"/>
            <a:ext cx="37176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Images preserved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Icon colors </a:t>
            </a:r>
            <a:r>
              <a:rPr lang="en"/>
              <a:t>preserved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text and symbols legible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Meh…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Join button text color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Subreddit icon slight distortion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of search text box bounds</a:t>
            </a:r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Final Result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075" y="720800"/>
            <a:ext cx="4171100" cy="41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729450" y="2231275"/>
            <a:ext cx="454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total ‘light’ emitted by a screen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HSL color scheme, average L-value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Lower score is better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S-DAM always better than Original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S-DAM worse than alternatives when it makes mistakes</a:t>
            </a:r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Effective Light Output</a:t>
            </a:r>
            <a:endParaRPr b="0" sz="1440">
              <a:solidFill>
                <a:srgbClr val="999999"/>
              </a:solidFill>
            </a:endParaRPr>
          </a:p>
        </p:txBody>
      </p:sp>
      <p:graphicFrame>
        <p:nvGraphicFramePr>
          <p:cNvPr id="191" name="Google Shape;191;p25"/>
          <p:cNvGraphicFramePr/>
          <p:nvPr/>
        </p:nvGraphicFramePr>
        <p:xfrm>
          <a:off x="5031875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{7060A2B8-420E-4780-A950-D28375FAB5FB}</a:tableStyleId>
              </a:tblPr>
              <a:tblGrid>
                <a:gridCol w="611175"/>
                <a:gridCol w="645775"/>
                <a:gridCol w="611175"/>
                <a:gridCol w="611175"/>
                <a:gridCol w="611175"/>
                <a:gridCol w="611175"/>
              </a:tblGrid>
              <a:tr h="47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App Category 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App Name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Original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Dark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Mode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Smart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Invert 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S-DAM</a:t>
                      </a:r>
                      <a:endParaRPr b="1"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</a:tr>
              <a:tr h="1682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Life Style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Yelp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213.58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N/A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41.02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81.65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1463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Uber Eats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201.71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N/A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73.01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135.16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100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Social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Reddit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164.70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75.53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90.79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74.81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Twitter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201.56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56.93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60.14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91.19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11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Financial 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Paypal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219.66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N/A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35.33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114.30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24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WeView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Chrome Browser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184.93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152.04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69.49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61.11</a:t>
                      </a:r>
                      <a:endParaRPr sz="900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Yelp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98" name="Google Shape;198;p26" title="Figure N: A side by side view of screenshots from Yelp in Light, Smart Invert display modes and S-D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34" y="1275071"/>
            <a:ext cx="7637526" cy="3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87" y="1275936"/>
            <a:ext cx="7641126" cy="38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PayPal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84" y="1250954"/>
            <a:ext cx="7641151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UberEats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46" y="1300921"/>
            <a:ext cx="7641151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Twitter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1294675"/>
            <a:ext cx="7641151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Reddit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1294675"/>
            <a:ext cx="7641151" cy="38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8350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Accuracy - Chrome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What </a:t>
            </a:r>
            <a:r>
              <a:rPr lang="en"/>
              <a:t>is Contrast and Light Sensitivity?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Who </a:t>
            </a:r>
            <a:r>
              <a:rPr lang="en"/>
              <a:t>does it affect?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Why </a:t>
            </a:r>
            <a:r>
              <a:rPr lang="en"/>
              <a:t>does it matter?</a:t>
            </a:r>
            <a:endParaRPr/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5136600" y="15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{8AEBE540-9012-4DAD-89AE-BDE7F612113D}</a:tableStyleId>
              </a:tblPr>
              <a:tblGrid>
                <a:gridCol w="638300"/>
                <a:gridCol w="638300"/>
                <a:gridCol w="638300"/>
                <a:gridCol w="638300"/>
                <a:gridCol w="638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43434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solidFill>
                          <a:srgbClr val="43434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solidFill>
                          <a:srgbClr val="66666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endParaRPr b="1" sz="2100">
                        <a:solidFill>
                          <a:srgbClr val="66666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solidFill>
                          <a:srgbClr val="66666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solidFill>
                          <a:srgbClr val="66666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sz="21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</a:t>
                      </a:r>
                      <a:endParaRPr b="1" sz="21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</a:t>
                      </a:r>
                      <a:endParaRPr b="1" sz="2100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B7B7B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  <a:endParaRPr b="1" sz="2100">
                        <a:solidFill>
                          <a:srgbClr val="B7B7B7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solidFill>
                          <a:srgbClr val="CCCC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solidFill>
                          <a:srgbClr val="CCCCC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Z</a:t>
                      </a:r>
                      <a:endParaRPr b="1" sz="2100">
                        <a:solidFill>
                          <a:srgbClr val="D9D9D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solidFill>
                          <a:srgbClr val="D9D9D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EFE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solidFill>
                          <a:srgbClr val="EFEFE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EFEFE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solidFill>
                          <a:srgbClr val="EFEFE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3F3F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</a:t>
                      </a:r>
                      <a:endParaRPr b="1" sz="2100">
                        <a:solidFill>
                          <a:srgbClr val="F3F3F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3F3F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endParaRPr b="1" sz="2100">
                        <a:solidFill>
                          <a:srgbClr val="F3F3F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3F3F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solidFill>
                          <a:srgbClr val="F3F3F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3F3F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solidFill>
                          <a:srgbClr val="F3F3F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3F3F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solidFill>
                          <a:srgbClr val="F3F3F3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146" y="740400"/>
            <a:ext cx="2297925" cy="2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6741775" y="1166250"/>
            <a:ext cx="252900" cy="2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421" y="2278175"/>
            <a:ext cx="2496875" cy="25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/>
          <p:nvPr/>
        </p:nvSpPr>
        <p:spPr>
          <a:xfrm>
            <a:off x="8358425" y="2867325"/>
            <a:ext cx="345600" cy="36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729450" y="2078875"/>
            <a:ext cx="393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image segmentation step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Multiple stages?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real-time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 as a Browser Extension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 for Desktop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Tune parameters and thresholds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Optimize for different application types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0625" y="1080950"/>
            <a:ext cx="435200" cy="4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3100" y="2773450"/>
            <a:ext cx="53520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729450" y="2923075"/>
            <a:ext cx="7688700" cy="1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https://github.com/friedliver/smart-accessibility-modes-for-mobile-display</a:t>
            </a:r>
            <a:endParaRPr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What </a:t>
            </a:r>
            <a:r>
              <a:rPr lang="en"/>
              <a:t>is Contrast and Light Sensitivity?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Who </a:t>
            </a:r>
            <a:r>
              <a:rPr lang="en"/>
              <a:t>does it affect?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Why </a:t>
            </a:r>
            <a:r>
              <a:rPr lang="en"/>
              <a:t>does it matter?</a:t>
            </a:r>
            <a:endParaRPr/>
          </a:p>
        </p:txBody>
      </p:sp>
      <p:graphicFrame>
        <p:nvGraphicFramePr>
          <p:cNvPr id="102" name="Google Shape;102;p15"/>
          <p:cNvGraphicFramePr/>
          <p:nvPr/>
        </p:nvGraphicFramePr>
        <p:xfrm>
          <a:off x="5136600" y="15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{8AEBE540-9012-4DAD-89AE-BDE7F612113D}</a:tableStyleId>
              </a:tblPr>
              <a:tblGrid>
                <a:gridCol w="638300"/>
                <a:gridCol w="638300"/>
                <a:gridCol w="638300"/>
                <a:gridCol w="638300"/>
                <a:gridCol w="638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Z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</a:t>
                      </a:r>
                      <a:endParaRPr b="1" sz="21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What </a:t>
            </a:r>
            <a:r>
              <a:rPr lang="en"/>
              <a:t>is Contrast and Light Sensitivity?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Who </a:t>
            </a:r>
            <a:r>
              <a:rPr lang="en"/>
              <a:t>does it affect?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Why </a:t>
            </a:r>
            <a:r>
              <a:rPr lang="en"/>
              <a:t>does it matter?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5050750" y="1379150"/>
            <a:ext cx="3464000" cy="3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What </a:t>
            </a:r>
            <a:r>
              <a:rPr lang="en"/>
              <a:t>is Contrast and Light Sensitivity?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Who </a:t>
            </a:r>
            <a:r>
              <a:rPr lang="en"/>
              <a:t>does it affect?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Why </a:t>
            </a:r>
            <a:r>
              <a:rPr lang="en"/>
              <a:t>does it matter?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0" y="1373685"/>
            <a:ext cx="3464001" cy="303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231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Classic Invert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Smart Invert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Dark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">
                <a:solidFill>
                  <a:srgbClr val="CCCCCC"/>
                </a:solidFill>
              </a:rPr>
              <a:t>Night Shift</a:t>
            </a:r>
            <a:endParaRPr>
              <a:solidFill>
                <a:srgbClr val="CCCCCC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">
                <a:solidFill>
                  <a:srgbClr val="CCCCCC"/>
                </a:solidFill>
              </a:rPr>
              <a:t>Color Correction</a:t>
            </a:r>
            <a:endParaRPr>
              <a:solidFill>
                <a:srgbClr val="CCCCCC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Char char="●"/>
            </a:pPr>
            <a:r>
              <a:rPr lang="en">
                <a:solidFill>
                  <a:srgbClr val="CCCCCC"/>
                </a:solidFill>
              </a:rPr>
              <a:t>etc.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975" y="680625"/>
            <a:ext cx="4245075" cy="20127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725" y="2500375"/>
            <a:ext cx="2954775" cy="2442825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150" y="2421812"/>
            <a:ext cx="2954775" cy="2447556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Display mode for contrast or light sensitive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Skip media like images and video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 not require extensive developer </a:t>
            </a:r>
            <a:r>
              <a:rPr lang="en"/>
              <a:t>input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Agnostic to platform </a:t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Smart Display Accessibility Modes (S-DAM)</a:t>
            </a:r>
            <a:endParaRPr b="0" sz="144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02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 - segment media (images) from background, text, and UI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OpenCV - C++, </a:t>
            </a:r>
            <a:r>
              <a:rPr lang="en"/>
              <a:t>Python, Java</a:t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Step 1 - Detect Media Content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53" y="2609809"/>
            <a:ext cx="2486559" cy="239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900" y="2582200"/>
            <a:ext cx="3570802" cy="239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1613650" y="4955025"/>
            <a:ext cx="5991600" cy="14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Contour Shape - Rectangle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Contour Area</a:t>
            </a:r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673250"/>
            <a:ext cx="7688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440">
                <a:solidFill>
                  <a:srgbClr val="999999"/>
                </a:solidFill>
              </a:rPr>
              <a:t>Step 1 - Detect Media Content</a:t>
            </a:r>
            <a:endParaRPr b="0" sz="1440">
              <a:solidFill>
                <a:srgbClr val="999999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891"/>
          <a:stretch/>
        </p:blipFill>
        <p:spPr>
          <a:xfrm>
            <a:off x="1688050" y="2529850"/>
            <a:ext cx="2685675" cy="25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775" y="2517080"/>
            <a:ext cx="1321411" cy="256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0" l="0" r="0" t="467"/>
          <a:stretch/>
        </p:blipFill>
        <p:spPr>
          <a:xfrm>
            <a:off x="5899850" y="2523125"/>
            <a:ext cx="1321400" cy="25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321025" y="2258525"/>
            <a:ext cx="413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   Area &gt; 1000		 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Area &gt; 10000		     Area &gt; 90000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